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9" r:id="rId4"/>
    <p:sldId id="274" r:id="rId5"/>
    <p:sldId id="273" r:id="rId6"/>
    <p:sldId id="258" r:id="rId7"/>
    <p:sldId id="259" r:id="rId8"/>
    <p:sldId id="272" r:id="rId9"/>
    <p:sldId id="260" r:id="rId10"/>
    <p:sldId id="262" r:id="rId11"/>
    <p:sldId id="263" r:id="rId12"/>
    <p:sldId id="261" r:id="rId13"/>
    <p:sldId id="268" r:id="rId14"/>
    <p:sldId id="271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srgbClr val="FF0000"/>
    </p:penClr>
  </p:showPr>
  <p:clrMru>
    <a:srgbClr val="FFFFC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B87C83-EA75-42F2-9719-A5937F9197B0}" type="datetimeFigureOut">
              <a:rPr lang="ru-RU" smtClean="0"/>
              <a:pPr/>
              <a:t>08.04.2026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055CE-A7A4-4203-A28C-DA0A48A0D1E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B87C83-EA75-42F2-9719-A5937F9197B0}" type="datetimeFigureOut">
              <a:rPr lang="ru-RU" smtClean="0"/>
              <a:pPr/>
              <a:t>08.04.2026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055CE-A7A4-4203-A28C-DA0A48A0D1E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B87C83-EA75-42F2-9719-A5937F9197B0}" type="datetimeFigureOut">
              <a:rPr lang="ru-RU" smtClean="0"/>
              <a:pPr/>
              <a:t>08.04.2026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055CE-A7A4-4203-A28C-DA0A48A0D1E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B87C83-EA75-42F2-9719-A5937F9197B0}" type="datetimeFigureOut">
              <a:rPr lang="ru-RU" smtClean="0"/>
              <a:pPr/>
              <a:t>08.04.2026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055CE-A7A4-4203-A28C-DA0A48A0D1E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B87C83-EA75-42F2-9719-A5937F9197B0}" type="datetimeFigureOut">
              <a:rPr lang="ru-RU" smtClean="0"/>
              <a:pPr/>
              <a:t>08.04.2026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055CE-A7A4-4203-A28C-DA0A48A0D1E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B87C83-EA75-42F2-9719-A5937F9197B0}" type="datetimeFigureOut">
              <a:rPr lang="ru-RU" smtClean="0"/>
              <a:pPr/>
              <a:t>08.04.2026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055CE-A7A4-4203-A28C-DA0A48A0D1E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B87C83-EA75-42F2-9719-A5937F9197B0}" type="datetimeFigureOut">
              <a:rPr lang="ru-RU" smtClean="0"/>
              <a:pPr/>
              <a:t>08.04.2026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055CE-A7A4-4203-A28C-DA0A48A0D1E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B87C83-EA75-42F2-9719-A5937F9197B0}" type="datetimeFigureOut">
              <a:rPr lang="ru-RU" smtClean="0"/>
              <a:pPr/>
              <a:t>08.04.2026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055CE-A7A4-4203-A28C-DA0A48A0D1E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B87C83-EA75-42F2-9719-A5937F9197B0}" type="datetimeFigureOut">
              <a:rPr lang="ru-RU" smtClean="0"/>
              <a:pPr/>
              <a:t>08.04.2026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055CE-A7A4-4203-A28C-DA0A48A0D1E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B87C83-EA75-42F2-9719-A5937F9197B0}" type="datetimeFigureOut">
              <a:rPr lang="ru-RU" smtClean="0"/>
              <a:pPr/>
              <a:t>08.04.2026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055CE-A7A4-4203-A28C-DA0A48A0D1E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B87C83-EA75-42F2-9719-A5937F9197B0}" type="datetimeFigureOut">
              <a:rPr lang="ru-RU" smtClean="0"/>
              <a:pPr/>
              <a:t>08.04.2026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055CE-A7A4-4203-A28C-DA0A48A0D1E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B87C83-EA75-42F2-9719-A5937F9197B0}" type="datetimeFigureOut">
              <a:rPr lang="ru-RU" smtClean="0"/>
              <a:pPr/>
              <a:t>08.04.2026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0055CE-A7A4-4203-A28C-DA0A48A0D1E9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1.xml"/><Relationship Id="rId1" Type="http://schemas.openxmlformats.org/officeDocument/2006/relationships/audio" Target="../media/audio1.wav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1.xml"/><Relationship Id="rId1" Type="http://schemas.openxmlformats.org/officeDocument/2006/relationships/audio" Target="../media/audio9.wav"/><Relationship Id="rId5" Type="http://schemas.openxmlformats.org/officeDocument/2006/relationships/image" Target="../media/image2.png"/><Relationship Id="rId4" Type="http://schemas.openxmlformats.org/officeDocument/2006/relationships/image" Target="../media/image5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1.xml"/><Relationship Id="rId1" Type="http://schemas.openxmlformats.org/officeDocument/2006/relationships/audio" Target="../media/audio10.wav"/><Relationship Id="rId5" Type="http://schemas.openxmlformats.org/officeDocument/2006/relationships/image" Target="../media/image2.png"/><Relationship Id="rId4" Type="http://schemas.openxmlformats.org/officeDocument/2006/relationships/image" Target="../media/image5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1.xml"/><Relationship Id="rId1" Type="http://schemas.openxmlformats.org/officeDocument/2006/relationships/audio" Target="../media/audio11.wav"/><Relationship Id="rId5" Type="http://schemas.openxmlformats.org/officeDocument/2006/relationships/image" Target="../media/image2.png"/><Relationship Id="rId4" Type="http://schemas.openxmlformats.org/officeDocument/2006/relationships/image" Target="../media/image5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1.xml"/><Relationship Id="rId1" Type="http://schemas.openxmlformats.org/officeDocument/2006/relationships/audio" Target="../media/audio12.wav"/><Relationship Id="rId4" Type="http://schemas.openxmlformats.org/officeDocument/2006/relationships/image" Target="../media/image2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1.xml"/><Relationship Id="rId1" Type="http://schemas.openxmlformats.org/officeDocument/2006/relationships/audio" Target="../media/audio13.wav"/><Relationship Id="rId6" Type="http://schemas.openxmlformats.org/officeDocument/2006/relationships/hyperlink" Target="https://www.youtube.com/watch?v=NhY6n3e45gY" TargetMode="External"/><Relationship Id="rId5" Type="http://schemas.openxmlformats.org/officeDocument/2006/relationships/hyperlink" Target="https://www.youtube.com/watch?v=B7YuuW2aMl8" TargetMode="External"/><Relationship Id="rId4" Type="http://schemas.openxmlformats.org/officeDocument/2006/relationships/hyperlink" Target="https://www.youtube.com/watch?v=5uQAc6CQq-Q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1.xml"/><Relationship Id="rId1" Type="http://schemas.openxmlformats.org/officeDocument/2006/relationships/audio" Target="../media/audio2.wav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1.xml"/><Relationship Id="rId1" Type="http://schemas.openxmlformats.org/officeDocument/2006/relationships/audio" Target="../media/audio3.wav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1.xml"/><Relationship Id="rId1" Type="http://schemas.openxmlformats.org/officeDocument/2006/relationships/audio" Target="../media/audio4.wav"/><Relationship Id="rId5" Type="http://schemas.openxmlformats.org/officeDocument/2006/relationships/image" Target="../media/image2.png"/><Relationship Id="rId4" Type="http://schemas.openxmlformats.org/officeDocument/2006/relationships/image" Target="../media/image4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1.xml"/><Relationship Id="rId1" Type="http://schemas.openxmlformats.org/officeDocument/2006/relationships/audio" Target="../media/audio5.wav"/><Relationship Id="rId5" Type="http://schemas.openxmlformats.org/officeDocument/2006/relationships/image" Target="../media/image2.png"/><Relationship Id="rId4" Type="http://schemas.openxmlformats.org/officeDocument/2006/relationships/image" Target="../media/image5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1.xml"/><Relationship Id="rId1" Type="http://schemas.openxmlformats.org/officeDocument/2006/relationships/audio" Target="../media/audio6.wav"/><Relationship Id="rId5" Type="http://schemas.openxmlformats.org/officeDocument/2006/relationships/image" Target="../media/image2.png"/><Relationship Id="rId4" Type="http://schemas.openxmlformats.org/officeDocument/2006/relationships/image" Target="../media/image5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1.xml"/><Relationship Id="rId1" Type="http://schemas.openxmlformats.org/officeDocument/2006/relationships/audio" Target="../media/audio7.wav"/><Relationship Id="rId5" Type="http://schemas.openxmlformats.org/officeDocument/2006/relationships/image" Target="../media/image2.png"/><Relationship Id="rId4" Type="http://schemas.openxmlformats.org/officeDocument/2006/relationships/image" Target="../media/image6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1.xml"/><Relationship Id="rId1" Type="http://schemas.openxmlformats.org/officeDocument/2006/relationships/audio" Target="../media/audio8.wav"/><Relationship Id="rId5" Type="http://schemas.openxmlformats.org/officeDocument/2006/relationships/image" Target="../media/image2.png"/><Relationship Id="rId4" Type="http://schemas.openxmlformats.org/officeDocument/2006/relationships/image" Target="../media/image5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1266" name="Picture 2" descr="https://i.pinimg.com/originals/8b/d3/97/8bd397298ca3eeb75ca36f9efefad50a.jpg"/>
          <p:cNvPicPr>
            <a:picLocks noChangeAspect="1" noChangeArrowheads="1"/>
          </p:cNvPicPr>
          <p:nvPr/>
        </p:nvPicPr>
        <p:blipFill>
          <a:blip r:embed="rId3">
            <a:lum bright="-10000"/>
          </a:blip>
          <a:srcRect t="5507" r="3125" b="24479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214282" y="500042"/>
            <a:ext cx="650085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Муниципальное дошкольное образовательное учреждение </a:t>
            </a:r>
          </a:p>
          <a:p>
            <a:pPr algn="ctr"/>
            <a:r>
              <a:rPr lang="ru-RU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«Детский сад № 60 Краснооктябрьского района Волгограда»</a:t>
            </a:r>
            <a:endParaRPr lang="ru-RU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57158" y="1714488"/>
            <a:ext cx="7215238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Правила безопасного поведения </a:t>
            </a:r>
          </a:p>
          <a:p>
            <a:pPr algn="ctr"/>
            <a:r>
              <a:rPr lang="ru-RU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в жизненных ситуациях </a:t>
            </a:r>
          </a:p>
          <a:p>
            <a:r>
              <a:rPr lang="ru-RU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(для детей среднего дошкольного возраста</a:t>
            </a:r>
            <a:r>
              <a:rPr lang="ru-RU" sz="2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ru-RU" sz="22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928926" y="3786190"/>
            <a:ext cx="400049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ru-RU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Разработала:</a:t>
            </a:r>
            <a:endParaRPr lang="ru-RU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Фалина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Оксана Вячеславовна</a:t>
            </a:r>
          </a:p>
          <a:p>
            <a:pPr>
              <a:buNone/>
            </a:pPr>
            <a:r>
              <a:rPr lang="ru-RU" dirty="0" smtClean="0"/>
              <a:t> </a:t>
            </a:r>
            <a:endParaRPr lang="ru-RU" dirty="0"/>
          </a:p>
        </p:txBody>
      </p:sp>
      <p:pic>
        <p:nvPicPr>
          <p:cNvPr id="8" name="~PP1482.WAV">
            <a:hlinkClick r:id="" action="ppaction://media"/>
          </p:cNvPr>
          <p:cNvPicPr>
            <a:picLocks noRot="1" noChangeAspect="1"/>
          </p:cNvPicPr>
          <p:nvPr>
            <a:wavAudioFile r:embed="rId1" name="~PP1482.WAV"/>
          </p:nvPr>
        </p:nvPicPr>
        <p:blipFill>
          <a:blip r:embed="rId4"/>
          <a:stretch>
            <a:fillRect/>
          </a:stretch>
        </p:blipFill>
        <p:spPr>
          <a:xfrm>
            <a:off x="8632825" y="6346825"/>
            <a:ext cx="304800" cy="304800"/>
          </a:xfrm>
          <a:prstGeom prst="rect">
            <a:avLst/>
          </a:prstGeom>
        </p:spPr>
      </p:pic>
    </p:spTree>
  </p:cSld>
  <p:clrMapOvr>
    <a:masterClrMapping/>
  </p:clrMapOvr>
  <p:transition advTm="10219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 isNarration="1">
              <p:cMediaNode showWhenStopped="0">
                <p:cTn id="7" fill="hold" display="0">
                  <p:stCondLst>
                    <p:cond delay="indefinite"/>
                  </p:stCondLst>
                  <p:endCondLst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1266" name="Picture 2" descr="https://i.pinimg.com/originals/8b/d3/97/8bd397298ca3eeb75ca36f9efefad50a.jpg"/>
          <p:cNvPicPr>
            <a:picLocks noChangeAspect="1" noChangeArrowheads="1"/>
          </p:cNvPicPr>
          <p:nvPr/>
        </p:nvPicPr>
        <p:blipFill>
          <a:blip r:embed="rId3">
            <a:lum bright="-10000"/>
          </a:blip>
          <a:srcRect t="5507" r="3125" b="24479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5" name="Рисунок 4" descr="C:\Users\79061\Desktop\44cae036f8ce9c183d4aac69bc2aae6d.jpg"/>
          <p:cNvPicPr/>
          <p:nvPr/>
        </p:nvPicPr>
        <p:blipFill>
          <a:blip r:embed="rId4"/>
          <a:srcRect l="2773" t="58566" r="74325" b="3320"/>
          <a:stretch>
            <a:fillRect/>
          </a:stretch>
        </p:blipFill>
        <p:spPr bwMode="auto">
          <a:xfrm>
            <a:off x="428596" y="357166"/>
            <a:ext cx="5929354" cy="5500726"/>
          </a:xfrm>
          <a:prstGeom prst="round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Скругленный прямоугольник 5"/>
          <p:cNvSpPr/>
          <p:nvPr/>
        </p:nvSpPr>
        <p:spPr>
          <a:xfrm>
            <a:off x="714348" y="3857628"/>
            <a:ext cx="5429288" cy="1847314"/>
          </a:xfrm>
          <a:prstGeom prst="roundRect">
            <a:avLst/>
          </a:prstGeom>
          <a:solidFill>
            <a:srgbClr val="FFFFCC"/>
          </a:solidFill>
        </p:spPr>
        <p:txBody>
          <a:bodyPr wrap="square">
            <a:spAutoFit/>
          </a:bodyPr>
          <a:lstStyle/>
          <a:p>
            <a:pPr algn="ctr"/>
            <a:r>
              <a:rPr lang="ru-RU" sz="2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Если вы оказались в </a:t>
            </a:r>
            <a:r>
              <a:rPr lang="ru-RU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заложниках</a:t>
            </a:r>
          </a:p>
          <a:p>
            <a:pPr algn="ctr"/>
            <a:r>
              <a:rPr lang="ru-RU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Помните главное – остаться жить!         </a:t>
            </a:r>
          </a:p>
          <a:p>
            <a:r>
              <a:rPr lang="ru-RU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Не допускайте истерик, не сопротивляйтесь.. Сидите подальше от окон. Не пытайтесь бежать.</a:t>
            </a:r>
          </a:p>
          <a:p>
            <a:pPr algn="ctr"/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Вас обязательно спасут взрослые!</a:t>
            </a:r>
            <a:endParaRPr lang="ru-RU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105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~PP1555.WAV">
            <a:hlinkClick r:id="" action="ppaction://media"/>
          </p:cNvPr>
          <p:cNvPicPr>
            <a:picLocks noRot="1" noChangeAspect="1"/>
          </p:cNvPicPr>
          <p:nvPr>
            <a:wavAudioFile r:embed="rId1" name="~PP1555.WAV"/>
          </p:nvPr>
        </p:nvPicPr>
        <p:blipFill>
          <a:blip r:embed="rId5"/>
          <a:stretch>
            <a:fillRect/>
          </a:stretch>
        </p:blipFill>
        <p:spPr>
          <a:xfrm>
            <a:off x="8632825" y="6346825"/>
            <a:ext cx="304800" cy="304800"/>
          </a:xfrm>
          <a:prstGeom prst="rect">
            <a:avLst/>
          </a:prstGeom>
        </p:spPr>
      </p:pic>
    </p:spTree>
  </p:cSld>
  <p:clrMapOvr>
    <a:masterClrMapping/>
  </p:clrMapOvr>
  <p:transition advTm="20016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 isNarration="1">
              <p:cMediaNode showWhenStopped="0">
                <p:cTn id="7" fill="hold" display="0">
                  <p:stCondLst>
                    <p:cond delay="indefinite"/>
                  </p:stCondLst>
                  <p:endCondLst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1266" name="Picture 2" descr="https://i.pinimg.com/originals/8b/d3/97/8bd397298ca3eeb75ca36f9efefad50a.jpg"/>
          <p:cNvPicPr>
            <a:picLocks noChangeAspect="1" noChangeArrowheads="1"/>
          </p:cNvPicPr>
          <p:nvPr/>
        </p:nvPicPr>
        <p:blipFill>
          <a:blip r:embed="rId3">
            <a:lum bright="-10000"/>
          </a:blip>
          <a:srcRect t="5507" r="3125" b="24479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5" name="Рисунок 4" descr="C:\Users\79061\Desktop\44cae036f8ce9c183d4aac69bc2aae6d.jpg"/>
          <p:cNvPicPr/>
          <p:nvPr/>
        </p:nvPicPr>
        <p:blipFill>
          <a:blip r:embed="rId4">
            <a:lum/>
          </a:blip>
          <a:srcRect l="25674" t="58566" r="51387" b="3320"/>
          <a:stretch>
            <a:fillRect/>
          </a:stretch>
        </p:blipFill>
        <p:spPr bwMode="auto">
          <a:xfrm>
            <a:off x="285720" y="357166"/>
            <a:ext cx="6072230" cy="5572164"/>
          </a:xfrm>
          <a:prstGeom prst="round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Скругленный прямоугольник 5"/>
          <p:cNvSpPr/>
          <p:nvPr/>
        </p:nvSpPr>
        <p:spPr>
          <a:xfrm>
            <a:off x="500034" y="3929066"/>
            <a:ext cx="5572164" cy="1847314"/>
          </a:xfrm>
          <a:prstGeom prst="roundRect">
            <a:avLst/>
          </a:prstGeom>
          <a:solidFill>
            <a:srgbClr val="FFFFCC"/>
          </a:solidFill>
        </p:spPr>
        <p:txBody>
          <a:bodyPr wrap="square">
            <a:spAutoFit/>
          </a:bodyPr>
          <a:lstStyle/>
          <a:p>
            <a:pPr algn="ctr"/>
            <a:r>
              <a:rPr lang="ru-RU" sz="2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Если вы услышали </a:t>
            </a:r>
            <a:r>
              <a:rPr lang="ru-RU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выстрелы</a:t>
            </a:r>
          </a:p>
          <a:p>
            <a:pPr algn="ctr"/>
            <a:r>
              <a:rPr lang="ru-RU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Не входите в комнату, с которой слышны выстрелы. Мгновенно лягте на пол. Не подходите к окнам, найдите укрытие. Не покидайте укрытия до полного прекращения стрельбы</a:t>
            </a:r>
            <a:endParaRPr lang="ru-RU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105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~PP2212.WAV">
            <a:hlinkClick r:id="" action="ppaction://media"/>
          </p:cNvPr>
          <p:cNvPicPr>
            <a:picLocks noRot="1" noChangeAspect="1"/>
          </p:cNvPicPr>
          <p:nvPr>
            <a:wavAudioFile r:embed="rId1" name="~PP2212.WAV"/>
          </p:nvPr>
        </p:nvPicPr>
        <p:blipFill>
          <a:blip r:embed="rId5"/>
          <a:stretch>
            <a:fillRect/>
          </a:stretch>
        </p:blipFill>
        <p:spPr>
          <a:xfrm>
            <a:off x="8632825" y="6346825"/>
            <a:ext cx="304800" cy="304800"/>
          </a:xfrm>
          <a:prstGeom prst="rect">
            <a:avLst/>
          </a:prstGeom>
        </p:spPr>
      </p:pic>
    </p:spTree>
  </p:cSld>
  <p:clrMapOvr>
    <a:masterClrMapping/>
  </p:clrMapOvr>
  <p:transition advTm="15484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 isNarration="1">
              <p:cMediaNode showWhenStopped="0">
                <p:cTn id="7" fill="hold" display="0">
                  <p:stCondLst>
                    <p:cond delay="indefinite"/>
                  </p:stCondLst>
                  <p:endCondLst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1266" name="Picture 2" descr="https://i.pinimg.com/originals/8b/d3/97/8bd397298ca3eeb75ca36f9efefad50a.jpg"/>
          <p:cNvPicPr>
            <a:picLocks noChangeAspect="1" noChangeArrowheads="1"/>
          </p:cNvPicPr>
          <p:nvPr/>
        </p:nvPicPr>
        <p:blipFill>
          <a:blip r:embed="rId3">
            <a:lum bright="-10000"/>
          </a:blip>
          <a:srcRect t="5507" r="3125" b="24479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5" name="Рисунок 4" descr="C:\Users\79061\Desktop\44cae036f8ce9c183d4aac69bc2aae6d.jpg"/>
          <p:cNvPicPr/>
          <p:nvPr/>
        </p:nvPicPr>
        <p:blipFill>
          <a:blip r:embed="rId4">
            <a:lum/>
          </a:blip>
          <a:srcRect l="48559" t="58566" r="28681" b="3320"/>
          <a:stretch>
            <a:fillRect/>
          </a:stretch>
        </p:blipFill>
        <p:spPr bwMode="auto">
          <a:xfrm>
            <a:off x="357158" y="357166"/>
            <a:ext cx="5929354" cy="5429288"/>
          </a:xfrm>
          <a:prstGeom prst="round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Скругленный прямоугольник 5"/>
          <p:cNvSpPr/>
          <p:nvPr/>
        </p:nvSpPr>
        <p:spPr>
          <a:xfrm>
            <a:off x="571472" y="3786190"/>
            <a:ext cx="5500726" cy="1847314"/>
          </a:xfrm>
          <a:prstGeom prst="roundRect">
            <a:avLst/>
          </a:prstGeom>
          <a:solidFill>
            <a:srgbClr val="FFFFCC"/>
          </a:solidFill>
        </p:spPr>
        <p:txBody>
          <a:bodyPr wrap="square">
            <a:spAutoFit/>
          </a:bodyPr>
          <a:lstStyle/>
          <a:p>
            <a:pPr algn="ctr"/>
            <a:r>
              <a:rPr lang="ru-RU" sz="2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Если </a:t>
            </a:r>
            <a:r>
              <a:rPr lang="ru-RU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произошел взрыв</a:t>
            </a:r>
          </a:p>
          <a:p>
            <a:pPr algn="ctr"/>
            <a:r>
              <a:rPr lang="ru-RU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Ни в коем случае не идите смотреть на него. </a:t>
            </a:r>
          </a:p>
          <a:p>
            <a:pPr algn="ctr"/>
            <a:r>
              <a:rPr lang="ru-RU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Не подходите к зданиям.</a:t>
            </a:r>
          </a:p>
          <a:p>
            <a:pPr algn="ctr"/>
            <a:r>
              <a:rPr lang="ru-RU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Уйдите на безопасное расстояние</a:t>
            </a:r>
          </a:p>
          <a:p>
            <a:pPr algn="ctr"/>
            <a:r>
              <a:rPr lang="ru-RU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Найдите взрослых. </a:t>
            </a:r>
            <a:endParaRPr lang="ru-RU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105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~PP2446.WAV">
            <a:hlinkClick r:id="" action="ppaction://media"/>
          </p:cNvPr>
          <p:cNvPicPr>
            <a:picLocks noRot="1" noChangeAspect="1"/>
          </p:cNvPicPr>
          <p:nvPr>
            <a:wavAudioFile r:embed="rId1" name="~PP2446.WAV"/>
          </p:nvPr>
        </p:nvPicPr>
        <p:blipFill>
          <a:blip r:embed="rId5"/>
          <a:stretch>
            <a:fillRect/>
          </a:stretch>
        </p:blipFill>
        <p:spPr>
          <a:xfrm>
            <a:off x="8632825" y="6346825"/>
            <a:ext cx="304800" cy="304800"/>
          </a:xfrm>
          <a:prstGeom prst="rect">
            <a:avLst/>
          </a:prstGeom>
        </p:spPr>
      </p:pic>
    </p:spTree>
  </p:cSld>
  <p:clrMapOvr>
    <a:masterClrMapping/>
  </p:clrMapOvr>
  <p:transition advTm="10172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 isNarration="1">
              <p:cMediaNode showWhenStopped="0">
                <p:cTn id="7" fill="hold" display="0">
                  <p:stCondLst>
                    <p:cond delay="indefinite"/>
                  </p:stCondLst>
                  <p:endCondLst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1266" name="Picture 2" descr="https://i.pinimg.com/originals/8b/d3/97/8bd397298ca3eeb75ca36f9efefad50a.jpg"/>
          <p:cNvPicPr>
            <a:picLocks noChangeAspect="1" noChangeArrowheads="1"/>
          </p:cNvPicPr>
          <p:nvPr/>
        </p:nvPicPr>
        <p:blipFill>
          <a:blip r:embed="rId3">
            <a:lum bright="-10000"/>
          </a:blip>
          <a:srcRect t="5507" r="3125" b="24479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6" name="Скругленный прямоугольник 5"/>
          <p:cNvSpPr/>
          <p:nvPr/>
        </p:nvSpPr>
        <p:spPr>
          <a:xfrm>
            <a:off x="642910" y="785794"/>
            <a:ext cx="5357850" cy="4052173"/>
          </a:xfrm>
          <a:prstGeom prst="roundRect">
            <a:avLst/>
          </a:prstGeom>
          <a:ln w="76200"/>
          <a:effectLst>
            <a:innerShdw blurRad="114300">
              <a:prstClr val="black"/>
            </a:innerShdw>
          </a:effectLst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Ребята, будьте бдительны!</a:t>
            </a:r>
          </a:p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Ведь в ваших руках ваше здоровье и безопасность! </a:t>
            </a:r>
          </a:p>
          <a:p>
            <a:pPr algn="ctr"/>
            <a:endParaRPr lang="ru-RU" sz="2400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Спасибо за внимание!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400" b="1" dirty="0" smtClean="0"/>
          </a:p>
          <a:p>
            <a:endParaRPr lang="ru-RU" sz="2400" b="1" dirty="0">
              <a:latin typeface="Times New Roman" pitchFamily="18" charset="0"/>
              <a:ea typeface="Amiri" pitchFamily="2" charset="-78"/>
              <a:cs typeface="Times New Roman" pitchFamily="18" charset="0"/>
            </a:endParaRPr>
          </a:p>
        </p:txBody>
      </p:sp>
      <p:pic>
        <p:nvPicPr>
          <p:cNvPr id="7" name="~PP553.WAV">
            <a:hlinkClick r:id="" action="ppaction://media"/>
          </p:cNvPr>
          <p:cNvPicPr>
            <a:picLocks noRot="1" noChangeAspect="1"/>
          </p:cNvPicPr>
          <p:nvPr>
            <a:wavAudioFile r:embed="rId1" name="~PP553.WAV"/>
          </p:nvPr>
        </p:nvPicPr>
        <p:blipFill>
          <a:blip r:embed="rId4"/>
          <a:stretch>
            <a:fillRect/>
          </a:stretch>
        </p:blipFill>
        <p:spPr>
          <a:xfrm>
            <a:off x="8632825" y="6346825"/>
            <a:ext cx="304800" cy="304800"/>
          </a:xfrm>
          <a:prstGeom prst="rect">
            <a:avLst/>
          </a:prstGeom>
        </p:spPr>
      </p:pic>
    </p:spTree>
  </p:cSld>
  <p:clrMapOvr>
    <a:masterClrMapping/>
  </p:clrMapOvr>
  <p:transition advTm="6688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 isNarration="1">
              <p:cMediaNode showWhenStopped="0">
                <p:cTn id="7" fill="hold" display="0">
                  <p:stCondLst>
                    <p:cond delay="indefinite"/>
                  </p:stCondLst>
                  <p:endCondLst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1266" name="Picture 2" descr="https://i.pinimg.com/originals/8b/d3/97/8bd397298ca3eeb75ca36f9efefad50a.jpg"/>
          <p:cNvPicPr>
            <a:picLocks noChangeAspect="1" noChangeArrowheads="1"/>
          </p:cNvPicPr>
          <p:nvPr/>
        </p:nvPicPr>
        <p:blipFill>
          <a:blip r:embed="rId3">
            <a:lum bright="-10000"/>
          </a:blip>
          <a:srcRect t="5507" r="3125" b="24479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" name="Скругленный прямоугольник 4"/>
          <p:cNvSpPr/>
          <p:nvPr/>
        </p:nvSpPr>
        <p:spPr>
          <a:xfrm>
            <a:off x="642910" y="714356"/>
            <a:ext cx="5357850" cy="4597003"/>
          </a:xfrm>
          <a:prstGeom prst="roundRect">
            <a:avLst/>
          </a:prstGeom>
          <a:ln w="76200"/>
          <a:effectLst>
            <a:innerShdw blurRad="114300">
              <a:prstClr val="black"/>
            </a:innerShdw>
          </a:effectLst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endParaRPr lang="ru-RU" sz="2400" b="1" dirty="0" smtClean="0"/>
          </a:p>
          <a:p>
            <a:pPr algn="ctr"/>
            <a:r>
              <a:rPr lang="ru-RU" sz="2400" b="1" dirty="0" err="1" smtClean="0"/>
              <a:t>Мультантитеррор</a:t>
            </a:r>
            <a:endParaRPr lang="ru-RU" sz="2400" b="1" dirty="0" smtClean="0"/>
          </a:p>
          <a:p>
            <a:r>
              <a:rPr lang="en-US" sz="2400" dirty="0" smtClean="0">
                <a:hlinkClick r:id="rId4"/>
              </a:rPr>
              <a:t>https://www.youtube.com/watch?v=5uQAc6CQq-Q</a:t>
            </a:r>
            <a:endParaRPr lang="ru-RU" sz="2400" dirty="0" smtClean="0"/>
          </a:p>
          <a:p>
            <a:r>
              <a:rPr lang="en-US" sz="2400" dirty="0" smtClean="0">
                <a:hlinkClick r:id="rId5"/>
              </a:rPr>
              <a:t>https://www.youtube.com/watch?v=B7YuuW2aMl8</a:t>
            </a:r>
            <a:endParaRPr lang="ru-RU" sz="2400" dirty="0" smtClean="0"/>
          </a:p>
          <a:p>
            <a:pPr algn="ctr"/>
            <a:r>
              <a:rPr lang="ru-RU" sz="2400" b="1" dirty="0" smtClean="0"/>
              <a:t>«Зина, Кеша и террористы»</a:t>
            </a:r>
          </a:p>
          <a:p>
            <a:r>
              <a:rPr lang="en-US" sz="2400" dirty="0" smtClean="0">
                <a:hlinkClick r:id="rId6"/>
              </a:rPr>
              <a:t>https://www.youtube.com/watch?v=NhY6n3e45gY</a:t>
            </a:r>
            <a:endParaRPr lang="ru-RU" sz="2400" dirty="0" smtClean="0"/>
          </a:p>
          <a:p>
            <a:endParaRPr lang="ru-RU" sz="2400" b="1" dirty="0" smtClean="0"/>
          </a:p>
          <a:p>
            <a:endParaRPr lang="ru-RU" sz="2400" b="1" dirty="0">
              <a:latin typeface="Times New Roman" pitchFamily="18" charset="0"/>
              <a:ea typeface="Amiri" pitchFamily="2" charset="-78"/>
              <a:cs typeface="Times New Roman" pitchFamily="18" charset="0"/>
            </a:endParaRPr>
          </a:p>
        </p:txBody>
      </p:sp>
      <p:pic>
        <p:nvPicPr>
          <p:cNvPr id="7" name="~PP37.WAV">
            <a:hlinkClick r:id="" action="ppaction://media"/>
          </p:cNvPr>
          <p:cNvPicPr>
            <a:picLocks noRot="1" noChangeAspect="1"/>
          </p:cNvPicPr>
          <p:nvPr>
            <a:wavAudioFile r:embed="rId1" name="~PP37.WAV"/>
          </p:nvPr>
        </p:nvPicPr>
        <p:blipFill>
          <a:blip r:embed="rId7"/>
          <a:stretch>
            <a:fillRect/>
          </a:stretch>
        </p:blipFill>
        <p:spPr>
          <a:xfrm>
            <a:off x="8632825" y="6346825"/>
            <a:ext cx="304800" cy="304800"/>
          </a:xfrm>
          <a:prstGeom prst="rect">
            <a:avLst/>
          </a:prstGeom>
        </p:spPr>
      </p:pic>
    </p:spTree>
  </p:cSld>
  <p:clrMapOvr>
    <a:masterClrMapping/>
  </p:clrMapOvr>
  <p:transition advTm="15578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 isNarration="1">
              <p:cMediaNode showWhenStopped="0">
                <p:cTn id="7" fill="hold" display="0">
                  <p:stCondLst>
                    <p:cond delay="indefinite"/>
                  </p:stCondLst>
                  <p:endCondLst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1266" name="Picture 2" descr="https://i.pinimg.com/originals/8b/d3/97/8bd397298ca3eeb75ca36f9efefad50a.jpg"/>
          <p:cNvPicPr>
            <a:picLocks noChangeAspect="1" noChangeArrowheads="1"/>
          </p:cNvPicPr>
          <p:nvPr/>
        </p:nvPicPr>
        <p:blipFill>
          <a:blip r:embed="rId3">
            <a:lum bright="-10000"/>
          </a:blip>
          <a:srcRect t="5507" r="3125" b="24479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8" name="Скругленный прямоугольник 7"/>
          <p:cNvSpPr/>
          <p:nvPr/>
        </p:nvSpPr>
        <p:spPr>
          <a:xfrm>
            <a:off x="857224" y="1000108"/>
            <a:ext cx="5357850" cy="4188381"/>
          </a:xfrm>
          <a:prstGeom prst="roundRect">
            <a:avLst/>
          </a:prstGeom>
          <a:ln w="76200"/>
          <a:effectLst>
            <a:innerShdw blurRad="114300">
              <a:prstClr val="black"/>
            </a:innerShdw>
          </a:effectLst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2400" b="1" dirty="0">
                <a:latin typeface="Times New Roman" pitchFamily="18" charset="0"/>
                <a:ea typeface="Amiri" pitchFamily="2" charset="-78"/>
                <a:cs typeface="Times New Roman" pitchFamily="18" charset="0"/>
              </a:rPr>
              <a:t>Цель </a:t>
            </a:r>
            <a:r>
              <a:rPr lang="ru-RU" sz="2400" b="1" dirty="0" smtClean="0">
                <a:latin typeface="Times New Roman" pitchFamily="18" charset="0"/>
                <a:ea typeface="Amiri" pitchFamily="2" charset="-78"/>
                <a:cs typeface="Times New Roman" pitchFamily="18" charset="0"/>
              </a:rPr>
              <a:t>:</a:t>
            </a:r>
            <a:endParaRPr lang="ru-RU" sz="2400" b="1" dirty="0">
              <a:latin typeface="Times New Roman" pitchFamily="18" charset="0"/>
              <a:ea typeface="Amiri" pitchFamily="2" charset="-78"/>
              <a:cs typeface="Times New Roman" pitchFamily="18" charset="0"/>
            </a:endParaRPr>
          </a:p>
          <a:p>
            <a:r>
              <a:rPr lang="ru-RU" sz="2400" b="1" dirty="0" smtClean="0">
                <a:latin typeface="Times New Roman" pitchFamily="18" charset="0"/>
                <a:ea typeface="Amiri" pitchFamily="2" charset="-78"/>
                <a:cs typeface="Times New Roman" pitchFamily="18" charset="0"/>
              </a:rPr>
              <a:t>Формирование </a:t>
            </a:r>
            <a:r>
              <a:rPr lang="ru-RU" sz="2400" b="1" dirty="0">
                <a:latin typeface="Times New Roman" pitchFamily="18" charset="0"/>
                <a:ea typeface="Amiri" pitchFamily="2" charset="-78"/>
                <a:cs typeface="Times New Roman" pitchFamily="18" charset="0"/>
              </a:rPr>
              <a:t>у детей </a:t>
            </a:r>
            <a:r>
              <a:rPr lang="ru-RU" sz="2400" b="1" dirty="0" smtClean="0">
                <a:latin typeface="Times New Roman" pitchFamily="18" charset="0"/>
                <a:ea typeface="Amiri" pitchFamily="2" charset="-78"/>
                <a:cs typeface="Times New Roman" pitchFamily="18" charset="0"/>
              </a:rPr>
              <a:t>дошкольного </a:t>
            </a:r>
            <a:r>
              <a:rPr lang="ru-RU" sz="2400" b="1" dirty="0">
                <a:latin typeface="Times New Roman" pitchFamily="18" charset="0"/>
                <a:ea typeface="Amiri" pitchFamily="2" charset="-78"/>
                <a:cs typeface="Times New Roman" pitchFamily="18" charset="0"/>
              </a:rPr>
              <a:t>возраста основ противодействия терроризму, выполнения правил поведения, обеспечивающих сохранность их жизни и здоровья в современных условиях и алгоритма действий в чрезвычайных ситуациях.</a:t>
            </a:r>
          </a:p>
        </p:txBody>
      </p:sp>
      <p:pic>
        <p:nvPicPr>
          <p:cNvPr id="9" name="~PP3341.WAV">
            <a:hlinkClick r:id="" action="ppaction://media"/>
          </p:cNvPr>
          <p:cNvPicPr>
            <a:picLocks noRot="1" noChangeAspect="1"/>
          </p:cNvPicPr>
          <p:nvPr>
            <a:wavAudioFile r:embed="rId1" name="~PP3341.WAV"/>
          </p:nvPr>
        </p:nvPicPr>
        <p:blipFill>
          <a:blip r:embed="rId4"/>
          <a:stretch>
            <a:fillRect/>
          </a:stretch>
        </p:blipFill>
        <p:spPr>
          <a:xfrm>
            <a:off x="8632825" y="6346825"/>
            <a:ext cx="304800" cy="304800"/>
          </a:xfrm>
          <a:prstGeom prst="rect">
            <a:avLst/>
          </a:prstGeom>
        </p:spPr>
      </p:pic>
    </p:spTree>
  </p:cSld>
  <p:clrMapOvr>
    <a:masterClrMapping/>
  </p:clrMapOvr>
  <p:transition advTm="12312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 isNarration="1">
              <p:cMediaNode showWhenStopped="0">
                <p:cTn id="7" fill="hold" display="0">
                  <p:stCondLst>
                    <p:cond delay="indefinite"/>
                  </p:stCondLst>
                  <p:endCondLst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9"/>
                </p:tgtEl>
              </p:cMediaNode>
            </p:audio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1266" name="Picture 2" descr="https://i.pinimg.com/originals/8b/d3/97/8bd397298ca3eeb75ca36f9efefad50a.jpg"/>
          <p:cNvPicPr>
            <a:picLocks noChangeAspect="1" noChangeArrowheads="1"/>
          </p:cNvPicPr>
          <p:nvPr/>
        </p:nvPicPr>
        <p:blipFill>
          <a:blip r:embed="rId3">
            <a:lum bright="-10000"/>
          </a:blip>
          <a:srcRect t="5507" r="3125" b="24479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8" name="Скругленный прямоугольник 7"/>
          <p:cNvSpPr/>
          <p:nvPr/>
        </p:nvSpPr>
        <p:spPr>
          <a:xfrm>
            <a:off x="500034" y="357167"/>
            <a:ext cx="5643602" cy="5209937"/>
          </a:xfrm>
          <a:prstGeom prst="roundRect">
            <a:avLst/>
          </a:prstGeom>
          <a:ln w="76200"/>
          <a:effectLst>
            <a:innerShdw blurRad="114300">
              <a:prstClr val="black"/>
            </a:innerShdw>
          </a:effectLst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2000" b="1" dirty="0" smtClean="0">
                <a:latin typeface="Times New Roman" pitchFamily="18" charset="0"/>
                <a:ea typeface="Amiri" pitchFamily="2" charset="-78"/>
                <a:cs typeface="Times New Roman" pitchFamily="18" charset="0"/>
              </a:rPr>
              <a:t>Задачи :</a:t>
            </a:r>
          </a:p>
          <a:p>
            <a:r>
              <a:rPr lang="ru-RU" sz="2000" b="1" dirty="0" smtClean="0">
                <a:latin typeface="Times New Roman" pitchFamily="18" charset="0"/>
                <a:ea typeface="Amiri" pitchFamily="2" charset="-78"/>
                <a:cs typeface="Times New Roman" pitchFamily="18" charset="0"/>
              </a:rPr>
              <a:t>1. Учить ответственно относиться к себе и собственной безопасности, познакомить воспитанников с необходимой информацией как вести себя в экстремальной ситуации.</a:t>
            </a:r>
          </a:p>
          <a:p>
            <a:r>
              <a:rPr lang="ru-RU" sz="2000" b="1" dirty="0" smtClean="0">
                <a:latin typeface="Times New Roman" pitchFamily="18" charset="0"/>
                <a:ea typeface="Amiri" pitchFamily="2" charset="-78"/>
                <a:cs typeface="Times New Roman" pitchFamily="18" charset="0"/>
              </a:rPr>
              <a:t>2. Развивать навыки уверенного поведения в экстремальных ситуациях.</a:t>
            </a:r>
          </a:p>
          <a:p>
            <a:r>
              <a:rPr lang="ru-RU" sz="2000" b="1" dirty="0" smtClean="0">
                <a:latin typeface="Times New Roman" pitchFamily="18" charset="0"/>
                <a:ea typeface="Amiri" pitchFamily="2" charset="-78"/>
                <a:cs typeface="Times New Roman" pitchFamily="18" charset="0"/>
              </a:rPr>
              <a:t>3. Развивать речь, память, мышление, внимание</a:t>
            </a:r>
          </a:p>
          <a:p>
            <a:r>
              <a:rPr lang="ru-RU" sz="2000" b="1" dirty="0" smtClean="0">
                <a:latin typeface="Times New Roman" pitchFamily="18" charset="0"/>
                <a:ea typeface="Amiri" pitchFamily="2" charset="-78"/>
                <a:cs typeface="Times New Roman" pitchFamily="18" charset="0"/>
              </a:rPr>
              <a:t>4. Развивать понимание того, кто является «своим», «чужим», «знакомым».</a:t>
            </a:r>
          </a:p>
          <a:p>
            <a:r>
              <a:rPr lang="ru-RU" sz="2000" b="1" dirty="0" smtClean="0">
                <a:latin typeface="Times New Roman" pitchFamily="18" charset="0"/>
                <a:ea typeface="Amiri" pitchFamily="2" charset="-78"/>
                <a:cs typeface="Times New Roman" pitchFamily="18" charset="0"/>
              </a:rPr>
              <a:t>5. Воспитывать в детях толерантного отношения друг к другу и умение жить в мире с другими людьми;</a:t>
            </a:r>
          </a:p>
        </p:txBody>
      </p:sp>
      <p:pic>
        <p:nvPicPr>
          <p:cNvPr id="6" name="~PP261.WAV">
            <a:hlinkClick r:id="" action="ppaction://media"/>
          </p:cNvPr>
          <p:cNvPicPr>
            <a:picLocks noRot="1" noChangeAspect="1"/>
          </p:cNvPicPr>
          <p:nvPr>
            <a:wavAudioFile r:embed="rId1" name="~PP261.WAV"/>
          </p:nvPr>
        </p:nvPicPr>
        <p:blipFill>
          <a:blip r:embed="rId4"/>
          <a:stretch>
            <a:fillRect/>
          </a:stretch>
        </p:blipFill>
        <p:spPr>
          <a:xfrm>
            <a:off x="8632825" y="6346825"/>
            <a:ext cx="304800" cy="304800"/>
          </a:xfrm>
          <a:prstGeom prst="rect">
            <a:avLst/>
          </a:prstGeom>
        </p:spPr>
      </p:pic>
    </p:spTree>
  </p:cSld>
  <p:clrMapOvr>
    <a:masterClrMapping/>
  </p:clrMapOvr>
  <p:transition advTm="18766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 isNarration="1">
              <p:cMediaNode showWhenStopped="0">
                <p:cTn id="7" fill="hold" display="0">
                  <p:stCondLst>
                    <p:cond delay="indefinite"/>
                  </p:stCondLst>
                  <p:endCondLst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s://i.pinimg.com/originals/06/c7/30/06c730ae5659c16a2e744a3eb3c49bee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flipH="1">
            <a:off x="500034" y="357166"/>
            <a:ext cx="3786214" cy="4071966"/>
          </a:xfrm>
          <a:prstGeom prst="round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sp>
        <p:nvSpPr>
          <p:cNvPr id="3" name="Капля 2"/>
          <p:cNvSpPr/>
          <p:nvPr/>
        </p:nvSpPr>
        <p:spPr>
          <a:xfrm flipH="1">
            <a:off x="4214810" y="2500306"/>
            <a:ext cx="4500594" cy="3929090"/>
          </a:xfrm>
          <a:prstGeom prst="teardrop">
            <a:avLst>
              <a:gd name="adj" fmla="val 119692"/>
            </a:avLst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Здравствуйте ребята! Меня зовут </a:t>
            </a:r>
          </a:p>
          <a:p>
            <a:pPr algn="ctr"/>
            <a:r>
              <a:rPr lang="ru-RU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«Умная сова»</a:t>
            </a:r>
          </a:p>
          <a:p>
            <a:pPr algn="ctr"/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Сегодня я хочу рассказать вам о правилах безопасного поведения в жизненных ситуациях.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advTm="7468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1266" name="Picture 2" descr="https://i.pinimg.com/originals/8b/d3/97/8bd397298ca3eeb75ca36f9efefad50a.jpg"/>
          <p:cNvPicPr>
            <a:picLocks noChangeAspect="1" noChangeArrowheads="1"/>
          </p:cNvPicPr>
          <p:nvPr/>
        </p:nvPicPr>
        <p:blipFill>
          <a:blip r:embed="rId3">
            <a:lum bright="-10000"/>
          </a:blip>
          <a:srcRect t="5507" r="3125" b="24479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15362" name="Picture 2" descr="C:\Users\79061\Desktop\d006508b8a88afa4848f24d6ea15f568.jpe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14349" y="714356"/>
            <a:ext cx="5786478" cy="4662500"/>
          </a:xfrm>
          <a:prstGeom prst="roundRect">
            <a:avLst/>
          </a:prstGeom>
          <a:noFill/>
          <a:ln w="76200">
            <a:solidFill>
              <a:schemeClr val="accent3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6" name="~PP3649.WAV">
            <a:hlinkClick r:id="" action="ppaction://media"/>
          </p:cNvPr>
          <p:cNvPicPr>
            <a:picLocks noRot="1" noChangeAspect="1"/>
          </p:cNvPicPr>
          <p:nvPr>
            <a:wavAudioFile r:embed="rId1" name="~PP3649.WAV"/>
          </p:nvPr>
        </p:nvPicPr>
        <p:blipFill>
          <a:blip r:embed="rId5"/>
          <a:stretch>
            <a:fillRect/>
          </a:stretch>
        </p:blipFill>
        <p:spPr>
          <a:xfrm>
            <a:off x="8632825" y="6346825"/>
            <a:ext cx="304800" cy="304800"/>
          </a:xfrm>
          <a:prstGeom prst="rect">
            <a:avLst/>
          </a:prstGeom>
        </p:spPr>
      </p:pic>
    </p:spTree>
  </p:cSld>
  <p:clrMapOvr>
    <a:masterClrMapping/>
  </p:clrMapOvr>
  <p:transition advTm="20422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 isNarration="1">
              <p:cMediaNode showWhenStopped="0">
                <p:cTn id="7" fill="hold" display="0">
                  <p:stCondLst>
                    <p:cond delay="indefinite"/>
                  </p:stCondLst>
                  <p:endCondLst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1266" name="Picture 2" descr="https://i.pinimg.com/originals/8b/d3/97/8bd397298ca3eeb75ca36f9efefad50a.jpg"/>
          <p:cNvPicPr>
            <a:picLocks noChangeAspect="1" noChangeArrowheads="1"/>
          </p:cNvPicPr>
          <p:nvPr/>
        </p:nvPicPr>
        <p:blipFill>
          <a:blip r:embed="rId3">
            <a:lum bright="-10000"/>
          </a:blip>
          <a:srcRect t="5507" r="3125" b="24479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5" name="Рисунок 4" descr="C:\Users\79061\Desktop\44cae036f8ce9c183d4aac69bc2aae6d.jpg"/>
          <p:cNvPicPr/>
          <p:nvPr/>
        </p:nvPicPr>
        <p:blipFill>
          <a:blip r:embed="rId4"/>
          <a:srcRect l="2773" t="19954" r="74055" b="41714"/>
          <a:stretch>
            <a:fillRect/>
          </a:stretch>
        </p:blipFill>
        <p:spPr bwMode="auto">
          <a:xfrm>
            <a:off x="428596" y="428604"/>
            <a:ext cx="5857916" cy="5000660"/>
          </a:xfrm>
          <a:prstGeom prst="round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Скругленный прямоугольник 5"/>
          <p:cNvSpPr/>
          <p:nvPr/>
        </p:nvSpPr>
        <p:spPr>
          <a:xfrm>
            <a:off x="714348" y="3643314"/>
            <a:ext cx="5286412" cy="1438692"/>
          </a:xfrm>
          <a:prstGeom prst="roundRect">
            <a:avLst/>
          </a:prstGeom>
          <a:solidFill>
            <a:srgbClr val="FFFFCC"/>
          </a:solidFill>
        </p:spPr>
        <p:txBody>
          <a:bodyPr wrap="square">
            <a:spAutoFit/>
          </a:bodyPr>
          <a:lstStyle/>
          <a:p>
            <a:pPr algn="ctr"/>
            <a:r>
              <a:rPr lang="ru-RU" sz="2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Нельзя поднимать незнакомые </a:t>
            </a:r>
            <a:r>
              <a:rPr lang="ru-RU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предметы</a:t>
            </a:r>
          </a:p>
          <a:p>
            <a:pPr algn="ctr"/>
            <a:r>
              <a:rPr lang="ru-RU" sz="1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Ни в коем случае нельзя трогать предметы, оставленные без присмотра, даже если это игрушка или мобильный телефон.</a:t>
            </a:r>
          </a:p>
          <a:p>
            <a:endParaRPr lang="ru-RU" sz="105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~PP1386.WAV">
            <a:hlinkClick r:id="" action="ppaction://media"/>
          </p:cNvPr>
          <p:cNvPicPr>
            <a:picLocks noRot="1" noChangeAspect="1"/>
          </p:cNvPicPr>
          <p:nvPr>
            <a:wavAudioFile r:embed="rId1" name="~PP1386.WAV"/>
          </p:nvPr>
        </p:nvPicPr>
        <p:blipFill>
          <a:blip r:embed="rId5"/>
          <a:stretch>
            <a:fillRect/>
          </a:stretch>
        </p:blipFill>
        <p:spPr>
          <a:xfrm>
            <a:off x="8632825" y="6346825"/>
            <a:ext cx="304800" cy="304800"/>
          </a:xfrm>
          <a:prstGeom prst="rect">
            <a:avLst/>
          </a:prstGeom>
        </p:spPr>
      </p:pic>
    </p:spTree>
  </p:cSld>
  <p:clrMapOvr>
    <a:masterClrMapping/>
  </p:clrMapOvr>
  <p:transition advTm="11328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 isNarration="1">
              <p:cMediaNode showWhenStopped="0">
                <p:cTn id="7" fill="hold" display="0">
                  <p:stCondLst>
                    <p:cond delay="indefinite"/>
                  </p:stCondLst>
                  <p:endCondLst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1266" name="Picture 2" descr="https://i.pinimg.com/originals/8b/d3/97/8bd397298ca3eeb75ca36f9efefad50a.jpg"/>
          <p:cNvPicPr>
            <a:picLocks noChangeAspect="1" noChangeArrowheads="1"/>
          </p:cNvPicPr>
          <p:nvPr/>
        </p:nvPicPr>
        <p:blipFill>
          <a:blip r:embed="rId3">
            <a:lum bright="-10000"/>
          </a:blip>
          <a:srcRect t="5507" r="3125" b="24479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5" name="Рисунок 4" descr="C:\Users\79061\Desktop\44cae036f8ce9c183d4aac69bc2aae6d.jpg"/>
          <p:cNvPicPr/>
          <p:nvPr/>
        </p:nvPicPr>
        <p:blipFill>
          <a:blip r:embed="rId4"/>
          <a:srcRect l="25674" t="20129" r="51115" b="41714"/>
          <a:stretch>
            <a:fillRect/>
          </a:stretch>
        </p:blipFill>
        <p:spPr bwMode="auto">
          <a:xfrm>
            <a:off x="571472" y="428604"/>
            <a:ext cx="5715040" cy="5214974"/>
          </a:xfrm>
          <a:prstGeom prst="round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Скругленный прямоугольник 5"/>
          <p:cNvSpPr/>
          <p:nvPr/>
        </p:nvSpPr>
        <p:spPr>
          <a:xfrm>
            <a:off x="857224" y="3714752"/>
            <a:ext cx="5143536" cy="1753672"/>
          </a:xfrm>
          <a:prstGeom prst="roundRect">
            <a:avLst/>
          </a:prstGeom>
          <a:solidFill>
            <a:srgbClr val="FFFFCC"/>
          </a:solidFill>
        </p:spPr>
        <p:txBody>
          <a:bodyPr wrap="square">
            <a:spAutoFit/>
          </a:bodyPr>
          <a:lstStyle/>
          <a:p>
            <a:pPr algn="ctr"/>
            <a:r>
              <a:rPr lang="ru-RU" sz="1050" dirty="0"/>
              <a:t> </a:t>
            </a:r>
          </a:p>
          <a:p>
            <a:pPr algn="ctr"/>
            <a:r>
              <a:rPr lang="ru-RU" sz="2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При обнаружении подозрительного </a:t>
            </a:r>
            <a:r>
              <a:rPr lang="ru-RU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предмета</a:t>
            </a:r>
          </a:p>
          <a:p>
            <a:pPr algn="ctr"/>
            <a:r>
              <a:rPr lang="ru-RU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Не трогать, не подходить, не передвигать обнаруженный предмет</a:t>
            </a:r>
            <a:endParaRPr lang="ru-RU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105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~PP2323.WAV">
            <a:hlinkClick r:id="" action="ppaction://media"/>
          </p:cNvPr>
          <p:cNvPicPr>
            <a:picLocks noRot="1" noChangeAspect="1"/>
          </p:cNvPicPr>
          <p:nvPr>
            <a:wavAudioFile r:embed="rId1" name="~PP2323.WAV"/>
          </p:nvPr>
        </p:nvPicPr>
        <p:blipFill>
          <a:blip r:embed="rId5"/>
          <a:stretch>
            <a:fillRect/>
          </a:stretch>
        </p:blipFill>
        <p:spPr>
          <a:xfrm>
            <a:off x="8632825" y="6346825"/>
            <a:ext cx="304800" cy="304800"/>
          </a:xfrm>
          <a:prstGeom prst="rect">
            <a:avLst/>
          </a:prstGeom>
        </p:spPr>
      </p:pic>
    </p:spTree>
  </p:cSld>
  <p:clrMapOvr>
    <a:masterClrMapping/>
  </p:clrMapOvr>
  <p:transition advTm="9391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 isNarration="1">
              <p:cMediaNode showWhenStopped="0">
                <p:cTn id="7" fill="hold" display="0">
                  <p:stCondLst>
                    <p:cond delay="indefinite"/>
                  </p:stCondLst>
                  <p:endCondLst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1266" name="Picture 2" descr="https://i.pinimg.com/originals/8b/d3/97/8bd397298ca3eeb75ca36f9efefad50a.jpg"/>
          <p:cNvPicPr>
            <a:picLocks noChangeAspect="1" noChangeArrowheads="1"/>
          </p:cNvPicPr>
          <p:nvPr/>
        </p:nvPicPr>
        <p:blipFill>
          <a:blip r:embed="rId3">
            <a:lum bright="-10000"/>
          </a:blip>
          <a:srcRect t="5507" r="3125" b="24479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4"/>
          <a:srcRect l="1094" t="1476" r="1509"/>
          <a:stretch>
            <a:fillRect/>
          </a:stretch>
        </p:blipFill>
        <p:spPr bwMode="auto">
          <a:xfrm>
            <a:off x="500034" y="714356"/>
            <a:ext cx="6000792" cy="4501541"/>
          </a:xfrm>
          <a:prstGeom prst="rect">
            <a:avLst/>
          </a:prstGeom>
          <a:noFill/>
          <a:ln w="76200">
            <a:solidFill>
              <a:schemeClr val="accent3"/>
            </a:solidFill>
            <a:miter lim="800000"/>
            <a:headEnd/>
            <a:tailEnd/>
          </a:ln>
          <a:effectLst/>
        </p:spPr>
      </p:pic>
      <p:pic>
        <p:nvPicPr>
          <p:cNvPr id="8" name="~PP2930.WAV">
            <a:hlinkClick r:id="" action="ppaction://media"/>
          </p:cNvPr>
          <p:cNvPicPr>
            <a:picLocks noRot="1" noChangeAspect="1"/>
          </p:cNvPicPr>
          <p:nvPr>
            <a:wavAudioFile r:embed="rId1" name="~PP2930.WAV"/>
          </p:nvPr>
        </p:nvPicPr>
        <p:blipFill>
          <a:blip r:embed="rId5"/>
          <a:stretch>
            <a:fillRect/>
          </a:stretch>
        </p:blipFill>
        <p:spPr>
          <a:xfrm>
            <a:off x="8632825" y="6346825"/>
            <a:ext cx="304800" cy="304800"/>
          </a:xfrm>
          <a:prstGeom prst="rect">
            <a:avLst/>
          </a:prstGeom>
        </p:spPr>
      </p:pic>
    </p:spTree>
  </p:cSld>
  <p:clrMapOvr>
    <a:masterClrMapping/>
  </p:clrMapOvr>
  <p:transition advTm="15391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 isNarration="1">
              <p:cMediaNode showWhenStopped="0">
                <p:cTn id="7" fill="hold" display="0">
                  <p:stCondLst>
                    <p:cond delay="indefinite"/>
                  </p:stCondLst>
                  <p:endCondLst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1266" name="Picture 2" descr="https://i.pinimg.com/originals/8b/d3/97/8bd397298ca3eeb75ca36f9efefad50a.jpg"/>
          <p:cNvPicPr>
            <a:picLocks noChangeAspect="1" noChangeArrowheads="1"/>
          </p:cNvPicPr>
          <p:nvPr/>
        </p:nvPicPr>
        <p:blipFill>
          <a:blip r:embed="rId3">
            <a:lum bright="-10000"/>
          </a:blip>
          <a:srcRect t="5507" r="3125" b="24479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5" name="Рисунок 4" descr="C:\Users\79061\Desktop\44cae036f8ce9c183d4aac69bc2aae6d.jpg"/>
          <p:cNvPicPr/>
          <p:nvPr/>
        </p:nvPicPr>
        <p:blipFill>
          <a:blip r:embed="rId4"/>
          <a:srcRect l="48658" t="20129" r="28569" b="41714"/>
          <a:stretch>
            <a:fillRect/>
          </a:stretch>
        </p:blipFill>
        <p:spPr bwMode="auto">
          <a:xfrm>
            <a:off x="500034" y="285728"/>
            <a:ext cx="5929354" cy="5643602"/>
          </a:xfrm>
          <a:prstGeom prst="round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Скругленный прямоугольник 5"/>
          <p:cNvSpPr/>
          <p:nvPr/>
        </p:nvSpPr>
        <p:spPr>
          <a:xfrm>
            <a:off x="785786" y="3786190"/>
            <a:ext cx="5286412" cy="1847314"/>
          </a:xfrm>
          <a:prstGeom prst="roundRect">
            <a:avLst/>
          </a:prstGeom>
          <a:solidFill>
            <a:srgbClr val="FFFFCC"/>
          </a:solidFill>
        </p:spPr>
        <p:txBody>
          <a:bodyPr wrap="square">
            <a:spAutoFit/>
          </a:bodyPr>
          <a:lstStyle/>
          <a:p>
            <a:pPr algn="ctr"/>
            <a:r>
              <a:rPr lang="ru-RU" sz="2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При угрозе </a:t>
            </a:r>
            <a:r>
              <a:rPr lang="ru-RU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совершения теракта</a:t>
            </a:r>
          </a:p>
          <a:p>
            <a:pPr algn="ctr"/>
            <a:r>
              <a:rPr lang="ru-RU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Надо знать, где находится выход из здания.</a:t>
            </a:r>
          </a:p>
          <a:p>
            <a:pPr algn="ctr"/>
            <a:r>
              <a:rPr lang="ru-RU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Всегда серьезно относитесь к просьбе покинуть здание и эвакуироваться, даже если вам говорят, что это учение.</a:t>
            </a:r>
            <a:endParaRPr lang="ru-RU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105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~PP3229.WAV">
            <a:hlinkClick r:id="" action="ppaction://media"/>
          </p:cNvPr>
          <p:cNvPicPr>
            <a:picLocks noRot="1" noChangeAspect="1"/>
          </p:cNvPicPr>
          <p:nvPr>
            <a:wavAudioFile r:embed="rId1" name="~PP3229.WAV"/>
          </p:nvPr>
        </p:nvPicPr>
        <p:blipFill>
          <a:blip r:embed="rId5"/>
          <a:stretch>
            <a:fillRect/>
          </a:stretch>
        </p:blipFill>
        <p:spPr>
          <a:xfrm>
            <a:off x="8632825" y="6346825"/>
            <a:ext cx="304800" cy="304800"/>
          </a:xfrm>
          <a:prstGeom prst="rect">
            <a:avLst/>
          </a:prstGeom>
        </p:spPr>
      </p:pic>
    </p:spTree>
  </p:cSld>
  <p:clrMapOvr>
    <a:masterClrMapping/>
  </p:clrMapOvr>
  <p:transition advTm="9016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 isNarration="1">
              <p:cMediaNode showWhenStopped="0">
                <p:cTn id="7" fill="hold" display="0">
                  <p:stCondLst>
                    <p:cond delay="indefinite"/>
                  </p:stCondLst>
                  <p:endCondLst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192</TotalTime>
  <Words>319</Words>
  <Application>Microsoft Office PowerPoint</Application>
  <PresentationFormat>Экран (4:3)</PresentationFormat>
  <Paragraphs>50</Paragraphs>
  <Slides>14</Slides>
  <Notes>0</Notes>
  <HiddenSlides>0</HiddenSlides>
  <MMClips>13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79061733560</dc:creator>
  <cp:lastModifiedBy>afkbyfj@mail.ru</cp:lastModifiedBy>
  <cp:revision>23</cp:revision>
  <dcterms:created xsi:type="dcterms:W3CDTF">2022-12-13T18:47:43Z</dcterms:created>
  <dcterms:modified xsi:type="dcterms:W3CDTF">2026-04-08T07:33:49Z</dcterms:modified>
</cp:coreProperties>
</file>